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6" r:id="rId5"/>
    <p:sldId id="278" r:id="rId6"/>
    <p:sldId id="271" r:id="rId7"/>
    <p:sldId id="273" r:id="rId8"/>
    <p:sldId id="274" r:id="rId9"/>
    <p:sldId id="272" r:id="rId10"/>
    <p:sldId id="275" r:id="rId11"/>
    <p:sldId id="276" r:id="rId12"/>
    <p:sldId id="277" r:id="rId13"/>
    <p:sldId id="279" r:id="rId14"/>
    <p:sldId id="280" r:id="rId15"/>
    <p:sldId id="281" r:id="rId16"/>
    <p:sldId id="282" r:id="rId17"/>
    <p:sldId id="283" r:id="rId18"/>
    <p:sldId id="285" r:id="rId19"/>
    <p:sldId id="286" r:id="rId20"/>
    <p:sldId id="287" r:id="rId21"/>
    <p:sldId id="288" r:id="rId22"/>
    <p:sldId id="289" r:id="rId23"/>
    <p:sldId id="291" r:id="rId24"/>
    <p:sldId id="290" r:id="rId25"/>
    <p:sldId id="293" r:id="rId26"/>
    <p:sldId id="294" r:id="rId27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03/07/2023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03/07/2023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03/07/2023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933" y="4082582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 err="1">
                <a:solidFill>
                  <a:srgbClr val="FFFFFF"/>
                </a:solidFill>
              </a:rPr>
              <a:t>Sarcasm</a:t>
            </a:r>
            <a:r>
              <a:rPr lang="it-IT" sz="3600" dirty="0">
                <a:solidFill>
                  <a:srgbClr val="FFFFFF"/>
                </a:solidFill>
              </a:rPr>
              <a:t> </a:t>
            </a:r>
            <a:r>
              <a:rPr lang="it-IT" sz="3600" dirty="0" err="1">
                <a:solidFill>
                  <a:srgbClr val="FFFFFF"/>
                </a:solidFill>
              </a:rPr>
              <a:t>Detection</a:t>
            </a:r>
            <a:r>
              <a:rPr lang="it-IT" sz="3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932" y="5106218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>
                <a:solidFill>
                  <a:srgbClr val="FFFFFF"/>
                </a:solidFill>
              </a:rPr>
              <a:t>Un approccio basato sui Transformer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95651A4-26DA-B393-57EB-F3CB5C9EED66}"/>
              </a:ext>
            </a:extLst>
          </p:cNvPr>
          <p:cNvSpPr txBox="1">
            <a:spLocks/>
          </p:cNvSpPr>
          <p:nvPr/>
        </p:nvSpPr>
        <p:spPr>
          <a:xfrm>
            <a:off x="6216932" y="5638084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it-IT" sz="1400" dirty="0">
                <a:solidFill>
                  <a:srgbClr val="FFFFFF"/>
                </a:solidFill>
              </a:rPr>
              <a:t>A cura di </a:t>
            </a:r>
            <a:r>
              <a:rPr lang="it-IT" sz="1400">
                <a:solidFill>
                  <a:srgbClr val="FFFFFF"/>
                </a:solidFill>
              </a:rPr>
              <a:t>Poli Luca 852027.</a:t>
            </a:r>
            <a:endParaRPr lang="it-IT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002631"/>
            <a:ext cx="8822225" cy="285273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testo</a:t>
            </a:r>
          </a:p>
        </p:txBody>
      </p:sp>
    </p:spTree>
    <p:extLst>
      <p:ext uri="{BB962C8B-B14F-4D97-AF65-F5344CB8AC3E}">
        <p14:creationId xmlns:p14="http://schemas.microsoft.com/office/powerpoint/2010/main" val="297604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i Vari tipi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454629" y="1585820"/>
            <a:ext cx="3907404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4 Tipi di testo: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Normale;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Senza stopwords;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stemming;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Senza stopwords e con stemming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44820" y="3577231"/>
            <a:ext cx="8454238" cy="26644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51B342-8465-8E81-D03F-882E0654978D}"/>
              </a:ext>
            </a:extLst>
          </p:cNvPr>
          <p:cNvSpPr txBox="1"/>
          <p:nvPr/>
        </p:nvSpPr>
        <p:spPr>
          <a:xfrm>
            <a:off x="5913911" y="1585821"/>
            <a:ext cx="482346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Prima dell’analisi bisogna effettuare la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tokenizzazione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Ad ogni testo è stata rimossa la punteggiatura.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Ogni testo verrà analizzato, secondo il rateo informativo dei propri token con 4 grafi: Istogramma, Boxplot, Wordcloud 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7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La punteggiatura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1B1FA40-C295-7821-8347-6336C8FAA1AC}"/>
              </a:ext>
            </a:extLst>
          </p:cNvPr>
          <p:cNvGrpSpPr>
            <a:grpSpLocks noChangeAspect="1"/>
          </p:cNvGrpSpPr>
          <p:nvPr/>
        </p:nvGrpSpPr>
        <p:grpSpPr>
          <a:xfrm>
            <a:off x="2851626" y="1537745"/>
            <a:ext cx="6488748" cy="3782509"/>
            <a:chOff x="48685" y="135062"/>
            <a:chExt cx="5657824" cy="330788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5A4330E-311C-30D2-E4DB-E4DB1EFCF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4" b="3388"/>
            <a:stretch/>
          </p:blipFill>
          <p:spPr bwMode="auto">
            <a:xfrm>
              <a:off x="312701" y="135062"/>
              <a:ext cx="5211519" cy="17149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Immagine 10" descr="Immagine che contiene schermata, Policromia, diagramma, Elementi grafici&#10;&#10;Descrizione generata automaticamente">
              <a:extLst>
                <a:ext uri="{FF2B5EF4-FFF2-40B4-BE49-F238E27FC236}">
                  <a16:creationId xmlns:a16="http://schemas.microsoft.com/office/drawing/2014/main" id="{69D13AA8-DD8C-C1CB-9328-575B10245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2" b="1630"/>
            <a:stretch/>
          </p:blipFill>
          <p:spPr bwMode="auto">
            <a:xfrm>
              <a:off x="48685" y="1839024"/>
              <a:ext cx="5657824" cy="160392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7228A1-EB6C-3A2D-30F5-E8DC9D52D30C}"/>
              </a:ext>
            </a:extLst>
          </p:cNvPr>
          <p:cNvSpPr txBox="1"/>
          <p:nvPr/>
        </p:nvSpPr>
        <p:spPr>
          <a:xfrm>
            <a:off x="2100929" y="5510979"/>
            <a:ext cx="854202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La maggior parte dei punti, soprattutto i più frequenti, hanno un rateo informativo molto basso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L’unico segno significativo è il ‘!’: il 71% delle frasi in cui compare è sarcastico e la frequenza del 6%.</a:t>
            </a:r>
          </a:p>
        </p:txBody>
      </p:sp>
    </p:spTree>
    <p:extLst>
      <p:ext uri="{BB962C8B-B14F-4D97-AF65-F5344CB8AC3E}">
        <p14:creationId xmlns:p14="http://schemas.microsoft.com/office/powerpoint/2010/main" val="341165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7481184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Wordclouds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9" b="11436"/>
          <a:stretch/>
        </p:blipFill>
        <p:spPr>
          <a:xfrm>
            <a:off x="1930116" y="1961373"/>
            <a:ext cx="3458057" cy="18192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6B0BDC-5C9E-5A9B-E3A8-8F0E62342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6" b="13583"/>
          <a:stretch/>
        </p:blipFill>
        <p:spPr>
          <a:xfrm>
            <a:off x="6240547" y="2012264"/>
            <a:ext cx="3458057" cy="175823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2A2FC95-1E39-A7A0-7288-D164EB9B8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4" b="10729"/>
          <a:stretch/>
        </p:blipFill>
        <p:spPr>
          <a:xfrm>
            <a:off x="1930116" y="4157781"/>
            <a:ext cx="3458057" cy="18600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5E93CFD-7299-A1A3-8AA4-C1D51D733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41" b="12767"/>
          <a:stretch/>
        </p:blipFill>
        <p:spPr>
          <a:xfrm>
            <a:off x="6240545" y="4259563"/>
            <a:ext cx="3458057" cy="17582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D056F6-7856-C2C7-4B9F-6DC13DF75252}"/>
              </a:ext>
            </a:extLst>
          </p:cNvPr>
          <p:cNvSpPr txBox="1"/>
          <p:nvPr/>
        </p:nvSpPr>
        <p:spPr>
          <a:xfrm>
            <a:off x="6512832" y="6017797"/>
            <a:ext cx="304038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senza stopwords e stemming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AA62A2-304D-8ABA-8312-60BE902937B9}"/>
              </a:ext>
            </a:extLst>
          </p:cNvPr>
          <p:cNvSpPr txBox="1"/>
          <p:nvPr/>
        </p:nvSpPr>
        <p:spPr>
          <a:xfrm>
            <a:off x="6742754" y="1636712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senza stopwords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82A091-BCAA-EC5C-AA92-61ADD00321BE}"/>
              </a:ext>
            </a:extLst>
          </p:cNvPr>
          <p:cNvSpPr txBox="1"/>
          <p:nvPr/>
        </p:nvSpPr>
        <p:spPr>
          <a:xfrm>
            <a:off x="2432323" y="6017797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con stemming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15E7A-1B0A-A062-5082-34468CD8E11D}"/>
              </a:ext>
            </a:extLst>
          </p:cNvPr>
          <p:cNvSpPr txBox="1"/>
          <p:nvPr/>
        </p:nvSpPr>
        <p:spPr>
          <a:xfrm>
            <a:off x="2432322" y="1585821"/>
            <a:ext cx="24536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Testo normale</a:t>
            </a:r>
          </a:p>
        </p:txBody>
      </p:sp>
      <p:pic>
        <p:nvPicPr>
          <p:cNvPr id="15" name="Immagine 14" descr="Immagine che contiene testo, Carattere, grafica, Elementi grafici&#10;&#10;Descrizione generata automaticamente">
            <a:extLst>
              <a:ext uri="{FF2B5EF4-FFF2-40B4-BE49-F238E27FC236}">
                <a16:creationId xmlns:a16="http://schemas.microsoft.com/office/drawing/2014/main" id="{5BA99BB5-1C29-857B-21AA-8609C1251A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436" t="12054" r="5223" b="9676"/>
          <a:stretch/>
        </p:blipFill>
        <p:spPr>
          <a:xfrm>
            <a:off x="10004229" y="2551052"/>
            <a:ext cx="785691" cy="28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Testo: Conclusioni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2144518" y="4663543"/>
            <a:ext cx="801624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In media il rateo informativo fra i vari tipi non varia di molto.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La rimozione delle stopwords ha l’impatto più alto.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Lo stemming ha una rilevanza discutibile, in quanto porta ad un lieve peggioramento.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testo scelto è quello «Senza Stopwords», ha il miglior rateo senza un’elevata perdita di informazione</a:t>
            </a:r>
          </a:p>
        </p:txBody>
      </p:sp>
      <p:pic>
        <p:nvPicPr>
          <p:cNvPr id="7" name="Immagine 6" descr="Immagine che contiene Diagramma, testo, linea, Policromia&#10;&#10;Descrizione generata automaticamente">
            <a:extLst>
              <a:ext uri="{FF2B5EF4-FFF2-40B4-BE49-F238E27FC236}">
                <a16:creationId xmlns:a16="http://schemas.microsoft.com/office/drawing/2014/main" id="{EE5D4228-2E99-8C15-1322-E05AE444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06" y="1860142"/>
            <a:ext cx="8621865" cy="25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delle lunghezze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986078" y="4784918"/>
            <a:ext cx="8219844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state filtrate le coppie di lunghezze poco significative.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L’area a rateo 0% è causata dal filtraggio dei campioni.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rateo informativo medio non è molto alto, tranne in alcune aree.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Ho scelto di aggiungere, comunque, queste variabili in quanto non richiedono molti parametri al modello.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E5D4228-2E99-8C15-1322-E05AE444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0914" y="1551101"/>
            <a:ext cx="8310172" cy="32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Modello</a:t>
            </a:r>
          </a:p>
        </p:txBody>
      </p:sp>
    </p:spTree>
    <p:extLst>
      <p:ext uri="{BB962C8B-B14F-4D97-AF65-F5344CB8AC3E}">
        <p14:creationId xmlns:p14="http://schemas.microsoft.com/office/powerpoint/2010/main" val="419688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3" t="1736" r="4194" b="2398"/>
          <a:stretch/>
        </p:blipFill>
        <p:spPr bwMode="auto">
          <a:xfrm>
            <a:off x="1963644" y="1852229"/>
            <a:ext cx="2827346" cy="40151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5383033" y="2028170"/>
            <a:ext cx="600142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stati introdotti nel 2017 con il paper "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" da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Vaswani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Non hanno una struttura sequenziale (a differenza di RNN e LSTM).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Sono in grado di catturare le contestuali tra le parole.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BERT è un modello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-Addestrato, composto da multipli TransformerEncoder.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Permette di estrarre relazioni tra una o due sentenze.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Basato sui Transformer</a:t>
            </a:r>
          </a:p>
        </p:txBody>
      </p:sp>
    </p:spTree>
    <p:extLst>
      <p:ext uri="{BB962C8B-B14F-4D97-AF65-F5344CB8AC3E}">
        <p14:creationId xmlns:p14="http://schemas.microsoft.com/office/powerpoint/2010/main" val="387124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" b="-135"/>
          <a:stretch/>
        </p:blipFill>
        <p:spPr bwMode="auto">
          <a:xfrm>
            <a:off x="8261405" y="1166948"/>
            <a:ext cx="2729779" cy="46833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1365636" y="2147439"/>
            <a:ext cx="600142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Sfrutta BERT.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Processa simultaneamente testo e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Prima utilizza il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preprocessor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di BERT e poi il Backbone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pre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-addestrato.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Ha 4.39M 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suo risultato viene restituito ad un altro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TransformerEconder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131K parametri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Effettua il fine-tuning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Prima parte</a:t>
            </a:r>
          </a:p>
        </p:txBody>
      </p:sp>
    </p:spTree>
    <p:extLst>
      <p:ext uri="{BB962C8B-B14F-4D97-AF65-F5344CB8AC3E}">
        <p14:creationId xmlns:p14="http://schemas.microsoft.com/office/powerpoint/2010/main" val="44235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994196-F1D5-B1BC-9870-5E4EB5C53258}"/>
              </a:ext>
            </a:extLst>
          </p:cNvPr>
          <p:cNvSpPr txBox="1"/>
          <p:nvPr/>
        </p:nvSpPr>
        <p:spPr>
          <a:xfrm>
            <a:off x="1566655" y="4008045"/>
            <a:ext cx="9493609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Elabora separatamente il subreddit: effettuando prima il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multi_hot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, per poi elaborare il risultato. Ha 100K 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Concatena autonomamente il risultato della prima parte con le lunghezze del parent e del testo; per poi elaborare tale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Elabora successivamente i due risultati.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 l’ultimo neurone restituisce la probabilità di appartenenza alla classe.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54BD1851-393E-66F1-0C44-92CAB29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MODELLO: SECONDA parte</a:t>
            </a:r>
          </a:p>
        </p:txBody>
      </p:sp>
      <p:pic>
        <p:nvPicPr>
          <p:cNvPr id="2" name="Immagine 1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45F08DEE-C4E3-79A0-D45A-B0EC1EB6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55" y="1585821"/>
            <a:ext cx="9610567" cy="18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dei dati</a:t>
            </a:r>
          </a:p>
        </p:txBody>
      </p:sp>
    </p:spTree>
    <p:extLst>
      <p:ext uri="{BB962C8B-B14F-4D97-AF65-F5344CB8AC3E}">
        <p14:creationId xmlns:p14="http://schemas.microsoft.com/office/powerpoint/2010/main" val="86258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67438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Risultati: History di training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CBA8459C-58C7-AA7B-8ADD-F6306D4CE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013" b="8196"/>
          <a:stretch/>
        </p:blipFill>
        <p:spPr>
          <a:xfrm>
            <a:off x="1371600" y="2782105"/>
            <a:ext cx="5277501" cy="2979468"/>
          </a:xfr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F7FA2FE-AA31-6FDD-F381-5A9352933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2156" b="6886"/>
          <a:stretch/>
        </p:blipFill>
        <p:spPr>
          <a:xfrm>
            <a:off x="6504167" y="2782105"/>
            <a:ext cx="5201473" cy="2979468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5F3970-4E80-E139-0725-6604A3A3DEB3}"/>
              </a:ext>
            </a:extLst>
          </p:cNvPr>
          <p:cNvSpPr txBox="1"/>
          <p:nvPr/>
        </p:nvSpPr>
        <p:spPr>
          <a:xfrm>
            <a:off x="1908071" y="2289126"/>
            <a:ext cx="370554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Funzione di Loss per epoca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474A6A-E34E-3D59-4FB0-D5B2B0468976}"/>
              </a:ext>
            </a:extLst>
          </p:cNvPr>
          <p:cNvSpPr txBox="1"/>
          <p:nvPr/>
        </p:nvSpPr>
        <p:spPr>
          <a:xfrm>
            <a:off x="7076662" y="2289126"/>
            <a:ext cx="320726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Precisione per epoca</a:t>
            </a:r>
          </a:p>
        </p:txBody>
      </p:sp>
    </p:spTree>
    <p:extLst>
      <p:ext uri="{BB962C8B-B14F-4D97-AF65-F5344CB8AC3E}">
        <p14:creationId xmlns:p14="http://schemas.microsoft.com/office/powerpoint/2010/main" val="394092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Risultati: History di training</a:t>
            </a:r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CBA8459C-58C7-AA7B-8ADD-F6306D4CE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83" t="10637" r="20088"/>
          <a:stretch/>
        </p:blipFill>
        <p:spPr>
          <a:xfrm>
            <a:off x="1219200" y="1980836"/>
            <a:ext cx="3941197" cy="3185508"/>
          </a:xfr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F7FA2FE-AA31-6FDD-F381-5A9352933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276" t="10929" r="21340"/>
          <a:stretch/>
        </p:blipFill>
        <p:spPr>
          <a:xfrm>
            <a:off x="6999921" y="1936712"/>
            <a:ext cx="3820479" cy="3194017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5F3970-4E80-E139-0725-6604A3A3DEB3}"/>
              </a:ext>
            </a:extLst>
          </p:cNvPr>
          <p:cNvSpPr txBox="1"/>
          <p:nvPr/>
        </p:nvSpPr>
        <p:spPr>
          <a:xfrm>
            <a:off x="1927829" y="1525800"/>
            <a:ext cx="372940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Confusion Matrix sul Validation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474A6A-E34E-3D59-4FB0-D5B2B0468976}"/>
              </a:ext>
            </a:extLst>
          </p:cNvPr>
          <p:cNvSpPr txBox="1"/>
          <p:nvPr/>
        </p:nvSpPr>
        <p:spPr>
          <a:xfrm>
            <a:off x="7636986" y="1516999"/>
            <a:ext cx="318341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Confusion Matrix sul Test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B648AB-B1BE-B2BF-6709-0A911AE9D4C5}"/>
              </a:ext>
            </a:extLst>
          </p:cNvPr>
          <p:cNvSpPr txBox="1"/>
          <p:nvPr/>
        </p:nvSpPr>
        <p:spPr>
          <a:xfrm>
            <a:off x="2295729" y="5055487"/>
            <a:ext cx="2777203" cy="38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lnSpc>
                <a:spcPct val="15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Accuracy di validation: 67.4%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6C4FE9-74BD-F1AF-A323-67A415D29018}"/>
              </a:ext>
            </a:extLst>
          </p:cNvPr>
          <p:cNvSpPr txBox="1"/>
          <p:nvPr/>
        </p:nvSpPr>
        <p:spPr>
          <a:xfrm>
            <a:off x="7924050" y="4976003"/>
            <a:ext cx="2777203" cy="38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lnSpc>
                <a:spcPct val="150000"/>
              </a:lnSpc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Accuracy di test: 67.5%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480908-9FBE-29C0-BFB5-48881603BFFB}"/>
              </a:ext>
            </a:extLst>
          </p:cNvPr>
          <p:cNvSpPr txBox="1"/>
          <p:nvPr/>
        </p:nvSpPr>
        <p:spPr>
          <a:xfrm>
            <a:off x="1765438" y="5717576"/>
            <a:ext cx="9493609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Il modello ha un alto tasso di falsi positivi, rispetto a quelli di falsi negativi; cioè, tende maggiormente a classificare positive istanze negative rispetto al contrario</a:t>
            </a:r>
          </a:p>
        </p:txBody>
      </p:sp>
    </p:spTree>
    <p:extLst>
      <p:ext uri="{BB962C8B-B14F-4D97-AF65-F5344CB8AC3E}">
        <p14:creationId xmlns:p14="http://schemas.microsoft.com/office/powerpoint/2010/main" val="406234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Conclusioni finali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653541" y="2110741"/>
            <a:ext cx="972470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</a:t>
            </a: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 analisi effettuate, nel primo capitolo, sono state uno strumento utile per migliorare la precisione del modello.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Il modello mostra ottime capacità di generalizzazione, ma anche un certo grado di underfitting.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Nel futuro, con migliori risorse computazionali, si potrebbe effettuare tuning degli iperparametri.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4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75FF8F2-8824-8D3F-7CAA-9E4D5D28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370" y="3498575"/>
            <a:ext cx="9391660" cy="29561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23970" y="1585821"/>
            <a:ext cx="484823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Raccoglie commenti di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Reddit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dal 2009 al 2016.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Ogni commento è descritto da 5 variabili, di cui una fondamentale, e le altre definite contestuali.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L’obbiettivo è la previsione della label.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83BB51-6221-593C-0EC0-96788C4061BB}"/>
              </a:ext>
            </a:extLst>
          </p:cNvPr>
          <p:cNvSpPr txBox="1"/>
          <p:nvPr/>
        </p:nvSpPr>
        <p:spPr>
          <a:xfrm>
            <a:off x="6398149" y="1569919"/>
            <a:ext cx="480656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dataset è lungo 1010 mila righe.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200 righe duplicate.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53 righe nulle.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Verrà diviso tra al 95% tra Train e Validation.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239B46B-F779-626E-FBB9-60A8FFCF34F2}"/>
              </a:ext>
            </a:extLst>
          </p:cNvPr>
          <p:cNvSpPr txBox="1">
            <a:spLocks/>
          </p:cNvSpPr>
          <p:nvPr/>
        </p:nvSpPr>
        <p:spPr>
          <a:xfrm>
            <a:off x="1365636" y="737019"/>
            <a:ext cx="9601200" cy="848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Introduzione Al Dataset</a:t>
            </a:r>
          </a:p>
        </p:txBody>
      </p:sp>
    </p:spTree>
    <p:extLst>
      <p:ext uri="{BB962C8B-B14F-4D97-AF65-F5344CB8AC3E}">
        <p14:creationId xmlns:p14="http://schemas.microsoft.com/office/powerpoint/2010/main" val="80411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9601200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Descrizione Metodologia di Analisi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65636" y="1585821"/>
            <a:ext cx="9460728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processo di analisi si divide in due fasi principali e una terza extra: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degli elementi del contesto.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dei tipi di testo.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Analisi delle lunghezze del commento e del parent.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In ogni fase lo strumento matematico chiave è il Rateo Informativo (IR):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È calcolato per ogni elemento (e) unico, per ogni feature.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Rappresenta quanto quell’elemento può essere rilevante per la previsione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D36CBA4-F987-13CC-FC4E-54F669B9BC3C}"/>
                  </a:ext>
                </a:extLst>
              </p:cNvPr>
              <p:cNvSpPr txBox="1"/>
              <p:nvPr/>
            </p:nvSpPr>
            <p:spPr>
              <a:xfrm>
                <a:off x="2780638" y="4815131"/>
                <a:ext cx="6630724" cy="9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𝐼𝑅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𝑠𝑐</m:t>
                                  </m:r>
                                </m:sub>
                              </m:sSub>
                              <m:r>
                                <a:rPr lang="it-IT" sz="2400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𝑛𝑠𝑐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</m:e>
                      </m:d>
                      <m:r>
                        <a:rPr lang="it-IT" sz="2400" i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D36CBA4-F987-13CC-FC4E-54F669B9B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38" y="4815131"/>
                <a:ext cx="6630724" cy="914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D65419-5AAF-5DAB-CFDA-CA2EDA6F6FB5}"/>
                  </a:ext>
                </a:extLst>
              </p:cNvPr>
              <p:cNvSpPr txBox="1"/>
              <p:nvPr/>
            </p:nvSpPr>
            <p:spPr>
              <a:xfrm>
                <a:off x="1365637" y="5979381"/>
                <a:ext cx="94607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(Dove: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𝑛𝑠𝑐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sono il numero di commenti sarcastici e non;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𝐼𝑅</m:t>
                        </m:r>
                      </m:sub>
                    </m:sSub>
                  </m:oMath>
                </a14:m>
                <a:r>
                  <a:rPr lang="it-IT" sz="14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è invece la probabilità della classe più probabile)</a:t>
                </a:r>
                <a:endParaRPr lang="it-IT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ED65419-5AAF-5DAB-CFDA-CA2EDA6F6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637" y="5979381"/>
                <a:ext cx="9460728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746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263C409-331F-CA84-C3B6-BC5DFA13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 b="7997"/>
          <a:stretch/>
        </p:blipFill>
        <p:spPr bwMode="auto">
          <a:xfrm>
            <a:off x="1371599" y="2279149"/>
            <a:ext cx="5395341" cy="30580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4887684-025C-DACC-7E21-B61C64194131}"/>
                  </a:ext>
                </a:extLst>
              </p:cNvPr>
              <p:cNvSpPr txBox="1"/>
              <p:nvPr/>
            </p:nvSpPr>
            <p:spPr>
              <a:xfrm>
                <a:off x="6766940" y="2590800"/>
                <a:ext cx="5033323" cy="22313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Fase necessaria per verificare che il target sia bilanciato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Il target è ben bilanciato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Non è necessario effettuare bilanciamenti</a:t>
                </a:r>
              </a:p>
              <a:p>
                <a:pPr indent="-384048">
                  <a:lnSpc>
                    <a:spcPct val="150000"/>
                  </a:lnSpc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𝐼𝑅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≃0.5001</m:t>
                    </m:r>
                  </m:oMath>
                </a14:m>
                <a:r>
                  <a:rPr lang="it-IT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.</a:t>
                </a:r>
                <a:r>
                  <a:rPr lang="it-IT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94887684-025C-DACC-7E21-B61C64194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40" y="2590800"/>
                <a:ext cx="5033323" cy="2231366"/>
              </a:xfrm>
              <a:prstGeom prst="rect">
                <a:avLst/>
              </a:prstGeom>
              <a:blipFill>
                <a:blip r:embed="rId3"/>
                <a:stretch>
                  <a:fillRect l="-969" b="-1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D308F7D5-31F6-B4D4-C83D-DD126BBCBC26}"/>
              </a:ext>
            </a:extLst>
          </p:cNvPr>
          <p:cNvSpPr txBox="1">
            <a:spLocks/>
          </p:cNvSpPr>
          <p:nvPr/>
        </p:nvSpPr>
        <p:spPr>
          <a:xfrm>
            <a:off x="1365636" y="737019"/>
            <a:ext cx="9601200" cy="848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target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92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54" y="2002631"/>
            <a:ext cx="9612971" cy="285273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del contesto</a:t>
            </a:r>
          </a:p>
        </p:txBody>
      </p:sp>
    </p:spTree>
    <p:extLst>
      <p:ext uri="{BB962C8B-B14F-4D97-AF65-F5344CB8AC3E}">
        <p14:creationId xmlns:p14="http://schemas.microsoft.com/office/powerpoint/2010/main" val="372677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Numero di elementi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365637" y="5464410"/>
            <a:ext cx="5203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Quasi ogni commento si riferisce ad un parent unico.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Le date si ripetono con un’alta frequenza.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40" y="1402859"/>
            <a:ext cx="8074998" cy="2639950"/>
          </a:xfrm>
          <a:prstGeom prst="rect">
            <a:avLst/>
          </a:prstGeom>
        </p:spPr>
      </p:pic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6" y="4042809"/>
            <a:ext cx="9573218" cy="12624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E2DE57-EA15-52F1-4471-512BC965FD7C}"/>
              </a:ext>
            </a:extLst>
          </p:cNvPr>
          <p:cNvSpPr txBox="1"/>
          <p:nvPr/>
        </p:nvSpPr>
        <p:spPr>
          <a:xfrm>
            <a:off x="6569477" y="5625992"/>
            <a:ext cx="520384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Autore e subreddit potrebbero essere i più rilevanti.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56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Rateo informativo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8924601" y="2317239"/>
            <a:ext cx="2453641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Data e Autore hanno un basso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Parent ha il rateo più alto, ma ciò è causato dal basso numero di elementi ripetuti.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Subreddit presenta le caratteristiche migliori.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D6361A-C48E-438D-1675-69981736D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t="12900" r="1163" b="6180"/>
          <a:stretch/>
        </p:blipFill>
        <p:spPr>
          <a:xfrm>
            <a:off x="1358396" y="1585821"/>
            <a:ext cx="7082757" cy="20419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A4D9B8-A3B8-C2E3-BB16-377A3A2F1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5" b="6454"/>
          <a:stretch/>
        </p:blipFill>
        <p:spPr bwMode="auto">
          <a:xfrm>
            <a:off x="1358396" y="3797677"/>
            <a:ext cx="7145524" cy="2041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15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 del contesto: Conclusioni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887684-025C-DACC-7E21-B61C64194131}"/>
              </a:ext>
            </a:extLst>
          </p:cNvPr>
          <p:cNvSpPr txBox="1"/>
          <p:nvPr/>
        </p:nvSpPr>
        <p:spPr>
          <a:xfrm>
            <a:off x="1653541" y="2110741"/>
            <a:ext cx="9724702" cy="28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Autore presenta un numero non eccessivo di elementi unici, tuttavia essi non hanno abbastanza rateo informativo.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 ha ancora meno elementi unici, ma con un rateo informativo insignificante.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Parent ha un alto rateo, ma un numero eccessivo di elementi unici.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Subreddit presenta un numero adeguato di elementi unici e un buon rateo; verrà dunque impiegato dal modello.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247581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380</TotalTime>
  <Words>914</Words>
  <Application>Microsoft Office PowerPoint</Application>
  <PresentationFormat>Widescreen</PresentationFormat>
  <Paragraphs>107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Ritaglio</vt:lpstr>
      <vt:lpstr>Sarcasm Detection </vt:lpstr>
      <vt:lpstr>Analisi dei dati</vt:lpstr>
      <vt:lpstr>Presentazione standard di PowerPoint</vt:lpstr>
      <vt:lpstr>Descrizione Metodologia di Analisi</vt:lpstr>
      <vt:lpstr>Presentazione standard di PowerPoint</vt:lpstr>
      <vt:lpstr>Analisi del contesto</vt:lpstr>
      <vt:lpstr>Analisi del contesto: Numero di elementi</vt:lpstr>
      <vt:lpstr>Analisi del contesto: Rateo informativo</vt:lpstr>
      <vt:lpstr>Analisi del contesto: Conclusioni</vt:lpstr>
      <vt:lpstr>Analisi del testo</vt:lpstr>
      <vt:lpstr>Analisi del TESTO: i Vari tipi</vt:lpstr>
      <vt:lpstr>Analisi del Testo: La punteggiatura</vt:lpstr>
      <vt:lpstr>Analisi del testo: Wordclouds</vt:lpstr>
      <vt:lpstr>Analisi del Testo: Conclusioni</vt:lpstr>
      <vt:lpstr>Analisi delle lunghezze</vt:lpstr>
      <vt:lpstr>Modello</vt:lpstr>
      <vt:lpstr>MODELLO: Basato sui Transformer</vt:lpstr>
      <vt:lpstr>MODELLO: Prima parte</vt:lpstr>
      <vt:lpstr>MODELLO: SECONDA parte</vt:lpstr>
      <vt:lpstr>Risultati</vt:lpstr>
      <vt:lpstr>Risultati: History di training</vt:lpstr>
      <vt:lpstr>Risultati: History di training</vt:lpstr>
      <vt:lpstr>Conclusioni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Sarcasm Detection </dc:title>
  <dc:creator>l.poli6@campus.unimib.it</dc:creator>
  <cp:lastModifiedBy>l.poli6@campus.unimib.it</cp:lastModifiedBy>
  <cp:revision>11</cp:revision>
  <dcterms:created xsi:type="dcterms:W3CDTF">2023-06-29T14:29:31Z</dcterms:created>
  <dcterms:modified xsi:type="dcterms:W3CDTF">2023-07-03T07:30:31Z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